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61" d="100"/>
          <a:sy n="161" d="100"/>
        </p:scale>
        <p:origin x="74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Friday, December 9,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8056" y="1956816"/>
            <a:ext cx="11301984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t>Friday, December 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32136" y="448056"/>
            <a:ext cx="1581912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8912" y="438912"/>
            <a:ext cx="9436608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t>Friday, December 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Friday, December 9,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7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448056"/>
            <a:ext cx="11311128" cy="34015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t>Friday, December 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09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1735200"/>
            <a:ext cx="5431536" cy="4214750"/>
          </a:xfrm>
        </p:spPr>
        <p:txBody>
          <a:bodyPr/>
          <a:lstStyle>
            <a:lvl1pPr marL="450000">
              <a:defRPr/>
            </a:lvl1pPr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25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735200"/>
            <a:ext cx="5431536" cy="4214750"/>
          </a:xfrm>
        </p:spPr>
        <p:txBody>
          <a:bodyPr/>
          <a:lstStyle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43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t>Friday, December 9,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9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0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t>Friday, December 9, 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0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t>Friday, December 9,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57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t>Friday, December 9,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2" y="393192"/>
            <a:ext cx="7379208" cy="55595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3550"/>
            <a:ext cx="3447288" cy="42191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t>Friday, December 9,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3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0832" y="441324"/>
            <a:ext cx="7373112" cy="5511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5200"/>
            <a:ext cx="3447288" cy="42147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t>Friday, December 9,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2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Friday, December 9,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624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20000"/>
        </a:lnSpc>
        <a:spcBef>
          <a:spcPts val="10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20000"/>
        </a:lnSpc>
        <a:spcBef>
          <a:spcPts val="500"/>
        </a:spcBef>
        <a:buFont typeface="Calibri Light" panose="020F0302020204030204" pitchFamily="34" charset="0"/>
        <a:buChar char="→"/>
        <a:defRPr sz="22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bpts.org/certification/candidate-center/maintaining-your-certific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bpts.org/certification/candidate-center/maintaining-your-certificatio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bpts.org/wp-content/uploads/2021/04/MOC_Guide.pdf" TargetMode="External"/><Relationship Id="rId3" Type="http://schemas.openxmlformats.org/officeDocument/2006/relationships/hyperlink" Target="https://www.nbpts.org/moc-overview/" TargetMode="External"/><Relationship Id="rId7" Type="http://schemas.openxmlformats.org/officeDocument/2006/relationships/hyperlink" Target="https://www.nbpts.org/certification/candidate-center/maintaining-your-certification/preparing-for-moc/" TargetMode="External"/><Relationship Id="rId2" Type="http://schemas.openxmlformats.org/officeDocument/2006/relationships/hyperlink" Target="https://www.nbpts.org/certification/candidate-center/maintaining-your-certification/why-maintain-certificat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bpts.org/certification/candidate-center/maintaining-your-certification/moc-evaluation/" TargetMode="External"/><Relationship Id="rId11" Type="http://schemas.openxmlformats.org/officeDocument/2006/relationships/hyperlink" Target="https://nbpts.useclarus.com/register/?_ga=2.264807818.484242082.1670636890-1903604999.1670636890" TargetMode="External"/><Relationship Id="rId5" Type="http://schemas.openxmlformats.org/officeDocument/2006/relationships/hyperlink" Target="https://www.nbpts.org/certification/candidate-center/maintaining-your-certification/moc-components/" TargetMode="External"/><Relationship Id="rId10" Type="http://schemas.openxmlformats.org/officeDocument/2006/relationships/hyperlink" Target="https://www.nbpts.org/certification/candidate-center/maintaining-your-certification/moc-qa/" TargetMode="External"/><Relationship Id="rId4" Type="http://schemas.openxmlformats.org/officeDocument/2006/relationships/hyperlink" Target="https://www.nbpts.org/certification/candidate-center/maintaining-your-certification/moc-guide/" TargetMode="External"/><Relationship Id="rId9" Type="http://schemas.openxmlformats.org/officeDocument/2006/relationships/hyperlink" Target="https://www.nbpts.org/eligibility-and-timin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hxA0SDm11A" TargetMode="External"/><Relationship Id="rId2" Type="http://schemas.openxmlformats.org/officeDocument/2006/relationships/hyperlink" Target="https://youtu.be/W-VjE4G5zw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@TraceyBryantStuckey" TargetMode="External"/><Relationship Id="rId4" Type="http://schemas.openxmlformats.org/officeDocument/2006/relationships/hyperlink" Target="https://youtu.be/3QJO_h9Def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2E5B6AE-5EFE-45F0-A2AE-ED771CA3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EE916F-B724-05A9-3509-6445AF31B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5" y="662400"/>
            <a:ext cx="11293200" cy="1000800"/>
          </a:xfrm>
        </p:spPr>
        <p:txBody>
          <a:bodyPr anchor="ctr">
            <a:normAutofit/>
          </a:bodyPr>
          <a:lstStyle/>
          <a:p>
            <a:r>
              <a:rPr lang="en-US" sz="5900"/>
              <a:t>NBCT Maintenance of Certification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DEE54D-A8B1-CB8E-D1BA-F711DE010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5" y="1652400"/>
            <a:ext cx="11293200" cy="984885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000"/>
              <a:t>By Paul Blankenship, M. Ed., NBCT, NCST, CAPM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55B435-D9F3-4A31-B89E-36741390D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0000" y="450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0EFEFC69-B49F-32FB-8921-4C3CA82306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485" b="27984"/>
          <a:stretch/>
        </p:blipFill>
        <p:spPr>
          <a:xfrm>
            <a:off x="20" y="2959198"/>
            <a:ext cx="12191980" cy="389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005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95B85-C40F-FF9B-2910-D7D988427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41551-9F40-6E7C-AAAF-7B6DCCD4B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Replaced the NBCT Renewal system that sunset in 2020. </a:t>
            </a:r>
          </a:p>
          <a:p>
            <a:r>
              <a:rPr lang="en-US" dirty="0"/>
              <a:t>Cost: $495 + $75 registration fee</a:t>
            </a:r>
          </a:p>
          <a:p>
            <a:r>
              <a:rPr lang="en-US" dirty="0"/>
              <a:t>Time Required: 34 to 60 hours</a:t>
            </a:r>
          </a:p>
          <a:p>
            <a:r>
              <a:rPr lang="en-US" dirty="0"/>
              <a:t>Success Rate: Over 90% expected</a:t>
            </a:r>
          </a:p>
          <a:p>
            <a:r>
              <a:rPr lang="en-US" dirty="0"/>
              <a:t>Frequency: Every five years (the old renewal was 10 years)</a:t>
            </a:r>
          </a:p>
          <a:p>
            <a:r>
              <a:rPr lang="en-US" dirty="0">
                <a:hlinkClick r:id="rId2"/>
              </a:rPr>
              <a:t>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68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A772F-AD11-D227-42E1-8BF3A7575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Dates and Deadlines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78F0B-FFC4-C6F2-504B-63508DF09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Registration Window: July 13, 202 – February 28, 2023</a:t>
            </a:r>
          </a:p>
          <a:p>
            <a:r>
              <a:rPr lang="en-US" dirty="0"/>
              <a:t>Registration and fee of $75 due: February 28, 2023</a:t>
            </a:r>
          </a:p>
          <a:p>
            <a:r>
              <a:rPr lang="en-US" dirty="0"/>
              <a:t>ePortfolio Submission Window: April 1 through May 17, 2023</a:t>
            </a:r>
          </a:p>
          <a:p>
            <a:r>
              <a:rPr lang="en-US" dirty="0"/>
              <a:t>Score Release: December 9, 2023</a:t>
            </a:r>
          </a:p>
          <a:p>
            <a:r>
              <a:rPr lang="en-US" dirty="0">
                <a:hlinkClick r:id="rId2"/>
              </a:rPr>
              <a:t>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66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4C00F-76EE-7C48-B994-5498DB0F1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to Important Topics on the NBPTS Website for MOC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9CC0B-4639-222F-23C3-0A43E22F1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4734000"/>
          </a:xfrm>
        </p:spPr>
        <p:txBody>
          <a:bodyPr/>
          <a:lstStyle/>
          <a:p>
            <a:r>
              <a:rPr lang="en-US" dirty="0">
                <a:hlinkClick r:id="rId2"/>
              </a:rPr>
              <a:t>Why maintain certification?</a:t>
            </a:r>
            <a:endParaRPr lang="en-US" dirty="0"/>
          </a:p>
          <a:p>
            <a:r>
              <a:rPr lang="en-US" dirty="0">
                <a:hlinkClick r:id="rId3"/>
              </a:rPr>
              <a:t>MOC candidate resources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MOC Guide, Instructions, &amp; Forms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MOC Components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MOC Evaluation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Preparing for MOC</a:t>
            </a:r>
            <a:r>
              <a:rPr lang="en-US" dirty="0"/>
              <a:t> – </a:t>
            </a:r>
            <a:r>
              <a:rPr lang="en-US" dirty="0">
                <a:hlinkClick r:id="rId8"/>
              </a:rPr>
              <a:t>Read the guide</a:t>
            </a:r>
            <a:r>
              <a:rPr lang="en-US" dirty="0"/>
              <a:t>!</a:t>
            </a:r>
          </a:p>
          <a:p>
            <a:r>
              <a:rPr lang="en-US" dirty="0">
                <a:hlinkClick r:id="rId9"/>
              </a:rPr>
              <a:t>Eligibility and Timing</a:t>
            </a:r>
            <a:endParaRPr lang="en-US" dirty="0"/>
          </a:p>
          <a:p>
            <a:r>
              <a:rPr lang="en-US" dirty="0">
                <a:hlinkClick r:id="rId10"/>
              </a:rPr>
              <a:t>MOC Q&amp;A</a:t>
            </a:r>
            <a:endParaRPr lang="en-US" dirty="0"/>
          </a:p>
          <a:p>
            <a:r>
              <a:rPr lang="en-US" dirty="0">
                <a:hlinkClick r:id="rId11"/>
              </a:rPr>
              <a:t>Access your online account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345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E3E31-91E2-7A4D-941D-0DB7265E5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YouTube Videos on NBCT MOC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DB59A-DA9C-47C8-9208-CBB2070C6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ALSDE-OSI NBCT Boot Camp 2022</a:t>
            </a:r>
            <a:endParaRPr lang="en-US" dirty="0"/>
          </a:p>
          <a:p>
            <a:r>
              <a:rPr lang="en-US" dirty="0">
                <a:hlinkClick r:id="rId3"/>
              </a:rPr>
              <a:t>How to Find Evidence for the MOC</a:t>
            </a:r>
            <a:endParaRPr lang="en-US" dirty="0"/>
          </a:p>
          <a:p>
            <a:r>
              <a:rPr lang="en-US" dirty="0">
                <a:hlinkClick r:id="rId4"/>
              </a:rPr>
              <a:t>Unpacking the MOC Rubric</a:t>
            </a:r>
            <a:endParaRPr lang="en-US" dirty="0"/>
          </a:p>
          <a:p>
            <a:r>
              <a:rPr lang="en-US" dirty="0">
                <a:hlinkClick r:id="rId5"/>
              </a:rPr>
              <a:t>Tracey Bryant Stuckey’s YouTube Channel</a:t>
            </a:r>
            <a:endParaRPr lang="en-US" dirty="0"/>
          </a:p>
          <a:p>
            <a:r>
              <a:rPr lang="en-US" dirty="0"/>
              <a:t>Remember, you are on MOC, not renewal! Videos on renewal are obsolete and may confuse you. Do not use </a:t>
            </a:r>
            <a:r>
              <a:rPr lang="en-US"/>
              <a:t>anything before 2021.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318835"/>
      </p:ext>
    </p:extLst>
  </p:cSld>
  <p:clrMapOvr>
    <a:masterClrMapping/>
  </p:clrMapOvr>
</p:sld>
</file>

<file path=ppt/theme/theme1.xml><?xml version="1.0" encoding="utf-8"?>
<a:theme xmlns:a="http://schemas.openxmlformats.org/drawingml/2006/main" name="ThinLineVTI">
  <a:themeElements>
    <a:clrScheme name="AnalogousFromLightSeedRightStep">
      <a:dk1>
        <a:srgbClr val="000000"/>
      </a:dk1>
      <a:lt1>
        <a:srgbClr val="FFFFFF"/>
      </a:lt1>
      <a:dk2>
        <a:srgbClr val="413424"/>
      </a:dk2>
      <a:lt2>
        <a:srgbClr val="E2E7E8"/>
      </a:lt2>
      <a:accent1>
        <a:srgbClr val="C39791"/>
      </a:accent1>
      <a:accent2>
        <a:srgbClr val="BA9F7F"/>
      </a:accent2>
      <a:accent3>
        <a:srgbClr val="A7A57E"/>
      </a:accent3>
      <a:accent4>
        <a:srgbClr val="97AB75"/>
      </a:accent4>
      <a:accent5>
        <a:srgbClr val="8BAD83"/>
      </a:accent5>
      <a:accent6>
        <a:srgbClr val="78AF83"/>
      </a:accent6>
      <a:hlink>
        <a:srgbClr val="598C93"/>
      </a:hlink>
      <a:folHlink>
        <a:srgbClr val="7F7F7F"/>
      </a:folHlink>
    </a:clrScheme>
    <a:fontScheme name="Custom 3">
      <a:majorFont>
        <a:latin typeface="Bell MT"/>
        <a:ea typeface=""/>
        <a:cs typeface=""/>
      </a:majorFont>
      <a:minorFont>
        <a:latin typeface="Bell M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nLineVTI" id="{DA2A884B-D36C-4F63-9FE8-3C89F2B99A40}" vid="{62C1F77B-42AE-47B9-869B-5CE48C8ED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212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Bell MT</vt:lpstr>
      <vt:lpstr>Calibri Light</vt:lpstr>
      <vt:lpstr>ThinLineVTI</vt:lpstr>
      <vt:lpstr>NBCT Maintenance of Certification</vt:lpstr>
      <vt:lpstr>Essential Facts</vt:lpstr>
      <vt:lpstr>Dates and Deadlines</vt:lpstr>
      <vt:lpstr>Links to Important Topics on the NBPTS Website for MOC</vt:lpstr>
      <vt:lpstr>YouTube Videos on NBCT MOC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NBCT Maintenance of Certification</dc:title>
  <dc:creator>Paul Blankenship</dc:creator>
  <cp:lastModifiedBy>Paul Blankenship</cp:lastModifiedBy>
  <cp:revision>1</cp:revision>
  <dcterms:created xsi:type="dcterms:W3CDTF">2022-12-10T01:50:10Z</dcterms:created>
  <dcterms:modified xsi:type="dcterms:W3CDTF">2022-12-10T02:21:38Z</dcterms:modified>
</cp:coreProperties>
</file>